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1"/>
  </p:notesMasterIdLst>
  <p:sldIdLst>
    <p:sldId id="266" r:id="rId2"/>
    <p:sldId id="267" r:id="rId3"/>
    <p:sldId id="259" r:id="rId4"/>
    <p:sldId id="276" r:id="rId5"/>
    <p:sldId id="270" r:id="rId6"/>
    <p:sldId id="272" r:id="rId7"/>
    <p:sldId id="268" r:id="rId8"/>
    <p:sldId id="273" r:id="rId9"/>
    <p:sldId id="271" r:id="rId10"/>
  </p:sldIdLst>
  <p:sldSz cx="18288000" cy="10282238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5B818-5B4B-48B1-9B93-774CE235BC5F}">
  <a:tblStyle styleId="{ACB5B818-5B4B-48B1-9B93-774CE235BC5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86372" autoAdjust="0"/>
  </p:normalViewPr>
  <p:slideViewPr>
    <p:cSldViewPr snapToGrid="0">
      <p:cViewPr varScale="1">
        <p:scale>
          <a:sx n="42" d="100"/>
          <a:sy n="42" d="100"/>
        </p:scale>
        <p:origin x="222" y="60"/>
      </p:cViewPr>
      <p:guideLst>
        <p:guide orient="horz" pos="3239"/>
        <p:guide pos="5760"/>
      </p:guideLst>
    </p:cSldViewPr>
  </p:slideViewPr>
  <p:outlineViewPr>
    <p:cViewPr>
      <p:scale>
        <a:sx n="33" d="100"/>
        <a:sy n="33" d="100"/>
      </p:scale>
      <p:origin x="0" y="-648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7382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20169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4033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60504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80673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600841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521010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41177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61345" algn="l" defTabSz="184033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14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43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4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84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1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49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3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870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403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33333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1050" y="3636866"/>
            <a:ext cx="16444200" cy="1866336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7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700"/>
            </a:lvl2pPr>
            <a:lvl3pPr lvl="2" rtl="0">
              <a:spcBef>
                <a:spcPts val="0"/>
              </a:spcBef>
              <a:buSzPct val="100000"/>
              <a:defRPr sz="9700"/>
            </a:lvl3pPr>
            <a:lvl4pPr lvl="3" rtl="0">
              <a:spcBef>
                <a:spcPts val="0"/>
              </a:spcBef>
              <a:buSzPct val="100000"/>
              <a:defRPr sz="9700"/>
            </a:lvl4pPr>
            <a:lvl5pPr lvl="4" rtl="0">
              <a:spcBef>
                <a:spcPts val="0"/>
              </a:spcBef>
              <a:buSzPct val="100000"/>
              <a:defRPr sz="9700"/>
            </a:lvl5pPr>
            <a:lvl6pPr lvl="5" rtl="0">
              <a:spcBef>
                <a:spcPts val="0"/>
              </a:spcBef>
              <a:buSzPct val="100000"/>
              <a:defRPr sz="9700"/>
            </a:lvl6pPr>
            <a:lvl7pPr lvl="6" rtl="0">
              <a:spcBef>
                <a:spcPts val="0"/>
              </a:spcBef>
              <a:buSzPct val="100000"/>
              <a:defRPr sz="9700"/>
            </a:lvl7pPr>
            <a:lvl8pPr lvl="7" rtl="0">
              <a:spcBef>
                <a:spcPts val="0"/>
              </a:spcBef>
              <a:buSzPct val="100000"/>
              <a:defRPr sz="9700"/>
            </a:lvl8pPr>
            <a:lvl9pPr lvl="8" rtl="0">
              <a:spcBef>
                <a:spcPts val="0"/>
              </a:spcBef>
              <a:buSzPct val="100000"/>
              <a:defRPr sz="97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1050" y="5575678"/>
            <a:ext cx="16444200" cy="865399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0" y="1312193"/>
            <a:ext cx="18288000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4" name="Shape 34"/>
          <p:cNvSpPr/>
          <p:nvPr/>
        </p:nvSpPr>
        <p:spPr>
          <a:xfrm>
            <a:off x="0" y="1312092"/>
            <a:ext cx="18288000" cy="217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500" y="32684"/>
            <a:ext cx="17653200" cy="1204842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28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3370439"/>
            <a:ext cx="18288000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1" name="Shape 21"/>
          <p:cNvSpPr/>
          <p:nvPr/>
        </p:nvSpPr>
        <p:spPr>
          <a:xfrm>
            <a:off x="0" y="3370440"/>
            <a:ext cx="18288000" cy="217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90"/>
          </a:xfrm>
          <a:prstGeom prst="rect">
            <a:avLst/>
          </a:prstGeom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0" y="0"/>
            <a:ext cx="9144000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5" name="Shape 55"/>
          <p:cNvSpPr/>
          <p:nvPr/>
        </p:nvSpPr>
        <p:spPr>
          <a:xfrm rot="5400000">
            <a:off x="3895231" y="5033119"/>
            <a:ext cx="10281039" cy="21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31000" y="6772113"/>
            <a:ext cx="8090400" cy="2963228"/>
          </a:xfrm>
          <a:prstGeom prst="rect">
            <a:avLst/>
          </a:prstGeom>
        </p:spPr>
        <p:txBody>
          <a:bodyPr lIns="138006" tIns="138006" rIns="138006" bIns="138006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879000" y="1447730"/>
            <a:ext cx="7674000" cy="7386779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9" name="Shape 59" descr="Corporate headshot of a ma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5107" y="1835102"/>
            <a:ext cx="4582200" cy="45800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0" y="0"/>
            <a:ext cx="18288000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2" name="Shape 62"/>
          <p:cNvSpPr/>
          <p:nvPr/>
        </p:nvSpPr>
        <p:spPr>
          <a:xfrm rot="10800000" flipH="1">
            <a:off x="0" y="9241170"/>
            <a:ext cx="18288000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4008" tIns="184008" rIns="184008" bIns="184008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80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300" y="9389301"/>
            <a:ext cx="16764000" cy="892986"/>
          </a:xfrm>
          <a:prstGeom prst="rect">
            <a:avLst/>
          </a:prstGeom>
        </p:spPr>
        <p:txBody>
          <a:bodyPr lIns="138006" tIns="138006" rIns="138006" bIns="138006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360" y="8265420"/>
            <a:ext cx="87644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800" y="1476767"/>
            <a:ext cx="16444200" cy="1534690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800" y="3836374"/>
            <a:ext cx="16444200" cy="5417891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47082" y="9386900"/>
            <a:ext cx="1097400" cy="786835"/>
          </a:xfrm>
          <a:prstGeom prst="rect">
            <a:avLst/>
          </a:prstGeom>
          <a:noFill/>
          <a:ln>
            <a:noFill/>
          </a:ln>
        </p:spPr>
        <p:txBody>
          <a:bodyPr lIns="138006" tIns="138006" rIns="138006" bIns="138006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58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781050" y="5583596"/>
            <a:ext cx="16444200" cy="881165"/>
          </a:xfrm>
          <a:prstGeom prst="rect">
            <a:avLst/>
          </a:prstGeom>
        </p:spPr>
        <p:txBody>
          <a:bodyPr lIns="184004" tIns="184004" rIns="184004" bIns="184004" anchor="t" anchorCtr="0">
            <a:noAutofit/>
          </a:bodyPr>
          <a:lstStyle/>
          <a:p>
            <a:r>
              <a:rPr lang="en-US" dirty="0"/>
              <a:t>Prof. K</a:t>
            </a:r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B13F1-9AFD-4952-AFFA-B24707D142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Windows 10 - Hands on Training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7805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13820" y="6581104"/>
            <a:ext cx="8086655" cy="3017213"/>
          </a:xfrm>
          <a:prstGeom prst="rect">
            <a:avLst/>
          </a:prstGeom>
        </p:spPr>
        <p:txBody>
          <a:bodyPr lIns="183931" tIns="183931" rIns="183931" bIns="183931" anchor="t" anchorCtr="0">
            <a:noAutofit/>
          </a:bodyPr>
          <a:lstStyle/>
          <a:p>
            <a:r>
              <a:rPr lang="en-US" dirty="0"/>
              <a:t>Prof. K</a:t>
            </a:r>
            <a:endParaRPr lang="en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878663" y="1380444"/>
            <a:ext cx="7670447" cy="7521354"/>
          </a:xfrm>
          <a:prstGeom prst="rect">
            <a:avLst/>
          </a:prstGeom>
        </p:spPr>
        <p:txBody>
          <a:bodyPr lIns="183931" tIns="183931" rIns="183931" bIns="183931" anchor="ctr" anchorCtr="0">
            <a:noAutofit/>
          </a:bodyPr>
          <a:lstStyle/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Master of Science in Cybersecurity</a:t>
            </a:r>
          </a:p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Master of Science in Information Technology</a:t>
            </a:r>
          </a:p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Over 20 Years of experience as Networking Consultant, Ethical Hacker, Technical Trainer and Online Instructor</a:t>
            </a:r>
          </a:p>
          <a:p>
            <a:pPr marL="571500" indent="-571500">
              <a:buFont typeface="Calibri" panose="020F0502020204030204" pitchFamily="34" charset="0"/>
              <a:buChar char="●"/>
            </a:pPr>
            <a:r>
              <a:rPr lang="en-US" sz="3200" dirty="0"/>
              <a:t>Reach me at: information@syberoffense.com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FC23D-977D-498E-8F84-1213280CD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13" y="1884247"/>
            <a:ext cx="5306479" cy="46968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543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028562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/>
            <a:r>
              <a:rPr lang="en-US" dirty="0"/>
              <a:t>The Course Overview	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PH" sz="4400" dirty="0"/>
              <a:t>Network Design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Labs are built using VirtualBox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All links for software and ISO downloads and OVA files are provided in the lab files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One virtual install of Windows 10 Pro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One virtual install of Server 2016 Full GUI 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Everyone should complete Section 2 of the course before making any final purchase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This course is dynamic, </a:t>
            </a:r>
            <a:r>
              <a:rPr lang="en-US" sz="4000">
                <a:solidFill>
                  <a:srgbClr val="434343"/>
                </a:solidFill>
              </a:rPr>
              <a:t>meaning additional </a:t>
            </a:r>
            <a:r>
              <a:rPr lang="en-US" sz="4000" dirty="0">
                <a:solidFill>
                  <a:srgbClr val="434343"/>
                </a:solidFill>
              </a:rPr>
              <a:t>sections, videos and labs will be added over time.</a:t>
            </a:r>
          </a:p>
        </p:txBody>
      </p:sp>
    </p:spTree>
    <p:extLst>
      <p:ext uri="{BB962C8B-B14F-4D97-AF65-F5344CB8AC3E}">
        <p14:creationId xmlns:p14="http://schemas.microsoft.com/office/powerpoint/2010/main" val="376434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1356493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450666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1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450666" y="4569735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Course Overview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4226023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320162" y="7447204"/>
            <a:ext cx="4648553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2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320192" y="8026970"/>
            <a:ext cx="362988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Building Your Virtual Lab Environment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20" name="Shape 120"/>
          <p:cNvCxnSpPr/>
          <p:nvPr/>
        </p:nvCxnSpPr>
        <p:spPr>
          <a:xfrm rot="10800000">
            <a:off x="5658552" y="4288329"/>
            <a:ext cx="0" cy="231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5783204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3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5783204" y="4569762"/>
            <a:ext cx="4223366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Upgrading Windows 7, 8, or 8.1 to Windows 10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9915308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0009480" y="7440640"/>
            <a:ext cx="3629880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4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0009479" y="8020425"/>
            <a:ext cx="6861201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Building a Microsoft Server 2016 Domain</a:t>
            </a:r>
          </a:p>
        </p:txBody>
      </p:sp>
      <p:cxnSp>
        <p:nvCxnSpPr>
          <p:cNvPr id="126" name="Shape 126"/>
          <p:cNvCxnSpPr/>
          <p:nvPr/>
        </p:nvCxnSpPr>
        <p:spPr>
          <a:xfrm rot="10800000">
            <a:off x="11240772" y="4288540"/>
            <a:ext cx="0" cy="2334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1334940" y="3989978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5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334940" y="4569762"/>
            <a:ext cx="6056879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Windows Deployment Services (WDS)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-US" sz="4402" dirty="0"/>
              <a:t>Curriculum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762037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</p:spTree>
    <p:extLst>
      <p:ext uri="{BB962C8B-B14F-4D97-AF65-F5344CB8AC3E}">
        <p14:creationId xmlns:p14="http://schemas.microsoft.com/office/powerpoint/2010/main" val="35350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 rot="10800000">
            <a:off x="1356493" y="4304760"/>
            <a:ext cx="0" cy="22441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450666" y="3989950"/>
            <a:ext cx="3629881" cy="783838"/>
          </a:xfrm>
          <a:prstGeom prst="rect">
            <a:avLst/>
          </a:prstGeom>
        </p:spPr>
        <p:txBody>
          <a:bodyPr lIns="182874" tIns="182874" rIns="182874" bIns="182874" anchor="ctr" anchorCtr="0">
            <a:noAutofit/>
          </a:bodyPr>
          <a:lstStyle/>
          <a:p>
            <a:r>
              <a:rPr lang="en" sz="3602" dirty="0">
                <a:solidFill>
                  <a:schemeClr val="dk1"/>
                </a:solidFill>
              </a:rPr>
              <a:t>Section 6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450666" y="4569735"/>
            <a:ext cx="4721534" cy="1156864"/>
          </a:xfrm>
          <a:prstGeom prst="rect">
            <a:avLst/>
          </a:prstGeom>
        </p:spPr>
        <p:txBody>
          <a:bodyPr lIns="182874" tIns="182874" rIns="182874" bIns="182874" anchor="t" anchorCtr="0">
            <a:noAutofit/>
          </a:bodyPr>
          <a:lstStyle/>
          <a:p>
            <a:r>
              <a:rPr lang="en-US" sz="2801" dirty="0">
                <a:solidFill>
                  <a:schemeClr val="dk2"/>
                </a:solidFill>
              </a:rPr>
              <a:t>Windows 10 Firewall, Windows Defender and UAC</a:t>
            </a:r>
            <a:endParaRPr lang="en" sz="2801" dirty="0">
              <a:solidFill>
                <a:schemeClr val="dk2"/>
              </a:solidFill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40003" y="1476772"/>
            <a:ext cx="16451820" cy="1534689"/>
          </a:xfrm>
          <a:prstGeom prst="rect">
            <a:avLst/>
          </a:prstGeom>
        </p:spPr>
        <p:txBody>
          <a:bodyPr lIns="182874" tIns="182874" rIns="182874" bIns="182874" anchor="b" anchorCtr="0">
            <a:noAutofit/>
          </a:bodyPr>
          <a:lstStyle/>
          <a:p>
            <a:r>
              <a:rPr lang="en-US" sz="4402" dirty="0"/>
              <a:t>Curriculum</a:t>
            </a:r>
            <a:endParaRPr lang="en" sz="4402" dirty="0"/>
          </a:p>
        </p:txBody>
      </p:sp>
      <p:grpSp>
        <p:nvGrpSpPr>
          <p:cNvPr id="130" name="Shape 130"/>
          <p:cNvGrpSpPr/>
          <p:nvPr/>
        </p:nvGrpSpPr>
        <p:grpSpPr>
          <a:xfrm>
            <a:off x="762998" y="5981660"/>
            <a:ext cx="16961115" cy="1334981"/>
            <a:chOff x="383437" y="2845250"/>
            <a:chExt cx="8377136" cy="667800"/>
          </a:xfrm>
        </p:grpSpPr>
        <p:sp>
          <p:nvSpPr>
            <p:cNvPr id="131" name="Shape 131"/>
            <p:cNvSpPr/>
            <p:nvPr/>
          </p:nvSpPr>
          <p:spPr>
            <a:xfrm rot="5400000">
              <a:off x="8137924" y="2890400"/>
              <a:ext cx="667800" cy="577500"/>
            </a:xfrm>
            <a:prstGeom prst="triangle">
              <a:avLst>
                <a:gd name="adj" fmla="val 50000"/>
              </a:avLst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  <p:sp>
          <p:nvSpPr>
            <p:cNvPr id="132" name="Shape 132"/>
            <p:cNvSpPr/>
            <p:nvPr/>
          </p:nvSpPr>
          <p:spPr>
            <a:xfrm>
              <a:off x="383437" y="3057650"/>
              <a:ext cx="7904700" cy="2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lIns="121956" tIns="121956" rIns="121956" bIns="121956" anchor="ctr" anchorCtr="0">
              <a:noAutofit/>
            </a:bodyPr>
            <a:lstStyle/>
            <a:p>
              <a:endParaRPr sz="3702"/>
            </a:p>
          </p:txBody>
        </p:sp>
      </p:grpSp>
      <p:cxnSp>
        <p:nvCxnSpPr>
          <p:cNvPr id="9" name="Shape 117">
            <a:extLst>
              <a:ext uri="{FF2B5EF4-FFF2-40B4-BE49-F238E27FC236}">
                <a16:creationId xmlns:a16="http://schemas.microsoft.com/office/drawing/2014/main" id="{841D431B-3F3E-4F6D-8035-EFEEDF5B54FD}"/>
              </a:ext>
            </a:extLst>
          </p:cNvPr>
          <p:cNvCxnSpPr/>
          <p:nvPr/>
        </p:nvCxnSpPr>
        <p:spPr>
          <a:xfrm>
            <a:off x="3296383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0" name="Shape 118">
            <a:extLst>
              <a:ext uri="{FF2B5EF4-FFF2-40B4-BE49-F238E27FC236}">
                <a16:creationId xmlns:a16="http://schemas.microsoft.com/office/drawing/2014/main" id="{8030DC51-A567-4931-AC0C-AC29F12E0A82}"/>
              </a:ext>
            </a:extLst>
          </p:cNvPr>
          <p:cNvSpPr txBox="1">
            <a:spLocks/>
          </p:cNvSpPr>
          <p:nvPr/>
        </p:nvSpPr>
        <p:spPr>
          <a:xfrm>
            <a:off x="3268602" y="7599604"/>
            <a:ext cx="4648553" cy="783838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602" dirty="0">
                <a:solidFill>
                  <a:schemeClr val="dk1"/>
                </a:solidFill>
              </a:rPr>
              <a:t>Section 7</a:t>
            </a:r>
          </a:p>
        </p:txBody>
      </p:sp>
      <p:sp>
        <p:nvSpPr>
          <p:cNvPr id="11" name="Shape 119">
            <a:extLst>
              <a:ext uri="{FF2B5EF4-FFF2-40B4-BE49-F238E27FC236}">
                <a16:creationId xmlns:a16="http://schemas.microsoft.com/office/drawing/2014/main" id="{16233101-6715-457D-BFAD-873647515DB2}"/>
              </a:ext>
            </a:extLst>
          </p:cNvPr>
          <p:cNvSpPr txBox="1">
            <a:spLocks/>
          </p:cNvSpPr>
          <p:nvPr/>
        </p:nvSpPr>
        <p:spPr>
          <a:xfrm>
            <a:off x="3299112" y="8026970"/>
            <a:ext cx="3629881" cy="1156864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1" dirty="0">
                <a:solidFill>
                  <a:schemeClr val="dk2"/>
                </a:solidFill>
              </a:rPr>
              <a:t>Networking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3" name="Shape 120">
            <a:extLst>
              <a:ext uri="{FF2B5EF4-FFF2-40B4-BE49-F238E27FC236}">
                <a16:creationId xmlns:a16="http://schemas.microsoft.com/office/drawing/2014/main" id="{3BB68EC7-34EB-4ACE-8B3B-E5140BF89503}"/>
              </a:ext>
            </a:extLst>
          </p:cNvPr>
          <p:cNvCxnSpPr/>
          <p:nvPr/>
        </p:nvCxnSpPr>
        <p:spPr>
          <a:xfrm rot="10800000">
            <a:off x="6298632" y="4288329"/>
            <a:ext cx="0" cy="2310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4" name="Shape 121">
            <a:extLst>
              <a:ext uri="{FF2B5EF4-FFF2-40B4-BE49-F238E27FC236}">
                <a16:creationId xmlns:a16="http://schemas.microsoft.com/office/drawing/2014/main" id="{03650A69-4774-4293-A4B8-680A782B8F13}"/>
              </a:ext>
            </a:extLst>
          </p:cNvPr>
          <p:cNvSpPr txBox="1">
            <a:spLocks/>
          </p:cNvSpPr>
          <p:nvPr/>
        </p:nvSpPr>
        <p:spPr>
          <a:xfrm>
            <a:off x="6392804" y="3989978"/>
            <a:ext cx="3629881" cy="783838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602" dirty="0">
                <a:solidFill>
                  <a:schemeClr val="dk1"/>
                </a:solidFill>
              </a:rPr>
              <a:t>Section 8</a:t>
            </a:r>
          </a:p>
        </p:txBody>
      </p:sp>
      <p:sp>
        <p:nvSpPr>
          <p:cNvPr id="15" name="Shape 122">
            <a:extLst>
              <a:ext uri="{FF2B5EF4-FFF2-40B4-BE49-F238E27FC236}">
                <a16:creationId xmlns:a16="http://schemas.microsoft.com/office/drawing/2014/main" id="{67898BE7-6961-4675-BC50-DE461197E1A7}"/>
              </a:ext>
            </a:extLst>
          </p:cNvPr>
          <p:cNvSpPr txBox="1">
            <a:spLocks/>
          </p:cNvSpPr>
          <p:nvPr/>
        </p:nvSpPr>
        <p:spPr>
          <a:xfrm>
            <a:off x="6392804" y="4569762"/>
            <a:ext cx="4223366" cy="1156864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1" dirty="0">
                <a:solidFill>
                  <a:schemeClr val="dk2"/>
                </a:solidFill>
              </a:rPr>
              <a:t>Troubleshooting</a:t>
            </a:r>
            <a:endParaRPr lang="en" sz="2801" dirty="0">
              <a:solidFill>
                <a:schemeClr val="dk2"/>
              </a:solidFill>
            </a:endParaRPr>
          </a:p>
        </p:txBody>
      </p:sp>
      <p:cxnSp>
        <p:nvCxnSpPr>
          <p:cNvPr id="16" name="Shape 123">
            <a:extLst>
              <a:ext uri="{FF2B5EF4-FFF2-40B4-BE49-F238E27FC236}">
                <a16:creationId xmlns:a16="http://schemas.microsoft.com/office/drawing/2014/main" id="{C5520D46-D045-4C70-BAC3-A2B3A0813F0A}"/>
              </a:ext>
            </a:extLst>
          </p:cNvPr>
          <p:cNvCxnSpPr/>
          <p:nvPr/>
        </p:nvCxnSpPr>
        <p:spPr>
          <a:xfrm>
            <a:off x="7720748" y="65893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" name="Shape 124">
            <a:extLst>
              <a:ext uri="{FF2B5EF4-FFF2-40B4-BE49-F238E27FC236}">
                <a16:creationId xmlns:a16="http://schemas.microsoft.com/office/drawing/2014/main" id="{77E46A61-A99A-4C19-880B-26E04D135947}"/>
              </a:ext>
            </a:extLst>
          </p:cNvPr>
          <p:cNvSpPr txBox="1">
            <a:spLocks/>
          </p:cNvSpPr>
          <p:nvPr/>
        </p:nvSpPr>
        <p:spPr>
          <a:xfrm>
            <a:off x="7769200" y="7608280"/>
            <a:ext cx="3629880" cy="783838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602" dirty="0">
                <a:solidFill>
                  <a:schemeClr val="dk1"/>
                </a:solidFill>
              </a:rPr>
              <a:t>Section 9</a:t>
            </a:r>
          </a:p>
        </p:txBody>
      </p:sp>
      <p:sp>
        <p:nvSpPr>
          <p:cNvPr id="18" name="Shape 125">
            <a:extLst>
              <a:ext uri="{FF2B5EF4-FFF2-40B4-BE49-F238E27FC236}">
                <a16:creationId xmlns:a16="http://schemas.microsoft.com/office/drawing/2014/main" id="{4E983627-60FB-45FD-874A-FA37440C1D91}"/>
              </a:ext>
            </a:extLst>
          </p:cNvPr>
          <p:cNvSpPr txBox="1">
            <a:spLocks/>
          </p:cNvSpPr>
          <p:nvPr/>
        </p:nvSpPr>
        <p:spPr>
          <a:xfrm>
            <a:off x="7738719" y="8096625"/>
            <a:ext cx="6861201" cy="1156864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1" dirty="0">
                <a:solidFill>
                  <a:schemeClr val="dk2"/>
                </a:solidFill>
              </a:rPr>
              <a:t>User Preferences</a:t>
            </a:r>
          </a:p>
        </p:txBody>
      </p:sp>
      <p:cxnSp>
        <p:nvCxnSpPr>
          <p:cNvPr id="19" name="Shape 126">
            <a:extLst>
              <a:ext uri="{FF2B5EF4-FFF2-40B4-BE49-F238E27FC236}">
                <a16:creationId xmlns:a16="http://schemas.microsoft.com/office/drawing/2014/main" id="{6DF36533-D58D-4D1E-AE50-53CC82927599}"/>
              </a:ext>
            </a:extLst>
          </p:cNvPr>
          <p:cNvCxnSpPr/>
          <p:nvPr/>
        </p:nvCxnSpPr>
        <p:spPr>
          <a:xfrm rot="10800000">
            <a:off x="9792972" y="4288540"/>
            <a:ext cx="0" cy="2334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0" name="Shape 127">
            <a:extLst>
              <a:ext uri="{FF2B5EF4-FFF2-40B4-BE49-F238E27FC236}">
                <a16:creationId xmlns:a16="http://schemas.microsoft.com/office/drawing/2014/main" id="{98427BF9-E22F-4BD3-AC30-B544F776C721}"/>
              </a:ext>
            </a:extLst>
          </p:cNvPr>
          <p:cNvSpPr txBox="1">
            <a:spLocks/>
          </p:cNvSpPr>
          <p:nvPr/>
        </p:nvSpPr>
        <p:spPr>
          <a:xfrm>
            <a:off x="9902380" y="3989978"/>
            <a:ext cx="3629881" cy="783838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602" dirty="0">
                <a:solidFill>
                  <a:schemeClr val="dk1"/>
                </a:solidFill>
              </a:rPr>
              <a:t>Section 10</a:t>
            </a:r>
          </a:p>
        </p:txBody>
      </p:sp>
      <p:sp>
        <p:nvSpPr>
          <p:cNvPr id="21" name="Shape 128">
            <a:extLst>
              <a:ext uri="{FF2B5EF4-FFF2-40B4-BE49-F238E27FC236}">
                <a16:creationId xmlns:a16="http://schemas.microsoft.com/office/drawing/2014/main" id="{AFC0F4C7-E9E6-42E6-9BDE-DC54C1F5F563}"/>
              </a:ext>
            </a:extLst>
          </p:cNvPr>
          <p:cNvSpPr txBox="1">
            <a:spLocks/>
          </p:cNvSpPr>
          <p:nvPr/>
        </p:nvSpPr>
        <p:spPr>
          <a:xfrm>
            <a:off x="9899908" y="4599185"/>
            <a:ext cx="6056879" cy="1156864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1" dirty="0">
                <a:solidFill>
                  <a:schemeClr val="dk2"/>
                </a:solidFill>
              </a:rPr>
              <a:t>Maintenance</a:t>
            </a:r>
          </a:p>
        </p:txBody>
      </p:sp>
      <p:cxnSp>
        <p:nvCxnSpPr>
          <p:cNvPr id="22" name="Shape 123">
            <a:extLst>
              <a:ext uri="{FF2B5EF4-FFF2-40B4-BE49-F238E27FC236}">
                <a16:creationId xmlns:a16="http://schemas.microsoft.com/office/drawing/2014/main" id="{C26C9586-2A57-459D-BCFA-4A7027B8C941}"/>
              </a:ext>
            </a:extLst>
          </p:cNvPr>
          <p:cNvCxnSpPr/>
          <p:nvPr/>
        </p:nvCxnSpPr>
        <p:spPr>
          <a:xfrm>
            <a:off x="11911748" y="6741754"/>
            <a:ext cx="0" cy="13349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3" name="Shape 124">
            <a:extLst>
              <a:ext uri="{FF2B5EF4-FFF2-40B4-BE49-F238E27FC236}">
                <a16:creationId xmlns:a16="http://schemas.microsoft.com/office/drawing/2014/main" id="{E8AEE246-25DD-4C1F-A378-01C37C326F6E}"/>
              </a:ext>
            </a:extLst>
          </p:cNvPr>
          <p:cNvSpPr txBox="1">
            <a:spLocks/>
          </p:cNvSpPr>
          <p:nvPr/>
        </p:nvSpPr>
        <p:spPr>
          <a:xfrm>
            <a:off x="11960200" y="7730200"/>
            <a:ext cx="3629880" cy="783838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602" dirty="0">
                <a:solidFill>
                  <a:schemeClr val="dk1"/>
                </a:solidFill>
              </a:rPr>
              <a:t>Section 11</a:t>
            </a:r>
          </a:p>
        </p:txBody>
      </p:sp>
      <p:sp>
        <p:nvSpPr>
          <p:cNvPr id="24" name="Shape 125">
            <a:extLst>
              <a:ext uri="{FF2B5EF4-FFF2-40B4-BE49-F238E27FC236}">
                <a16:creationId xmlns:a16="http://schemas.microsoft.com/office/drawing/2014/main" id="{52F75687-E9B0-404A-A1AF-4EFA84546392}"/>
              </a:ext>
            </a:extLst>
          </p:cNvPr>
          <p:cNvSpPr txBox="1">
            <a:spLocks/>
          </p:cNvSpPr>
          <p:nvPr/>
        </p:nvSpPr>
        <p:spPr>
          <a:xfrm>
            <a:off x="11837555" y="8154803"/>
            <a:ext cx="6861201" cy="1156864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1" dirty="0">
                <a:solidFill>
                  <a:schemeClr val="dk2"/>
                </a:solidFill>
              </a:rPr>
              <a:t>Disk Management</a:t>
            </a:r>
          </a:p>
        </p:txBody>
      </p:sp>
      <p:cxnSp>
        <p:nvCxnSpPr>
          <p:cNvPr id="25" name="Shape 126">
            <a:extLst>
              <a:ext uri="{FF2B5EF4-FFF2-40B4-BE49-F238E27FC236}">
                <a16:creationId xmlns:a16="http://schemas.microsoft.com/office/drawing/2014/main" id="{82E192C6-3644-443F-8B9F-1EC6A169F1BE}"/>
              </a:ext>
            </a:extLst>
          </p:cNvPr>
          <p:cNvCxnSpPr/>
          <p:nvPr/>
        </p:nvCxnSpPr>
        <p:spPr>
          <a:xfrm rot="10800000">
            <a:off x="13420092" y="4288540"/>
            <a:ext cx="0" cy="2334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6" name="Shape 127">
            <a:extLst>
              <a:ext uri="{FF2B5EF4-FFF2-40B4-BE49-F238E27FC236}">
                <a16:creationId xmlns:a16="http://schemas.microsoft.com/office/drawing/2014/main" id="{9E45C324-39E8-431D-8805-38FC14B69406}"/>
              </a:ext>
            </a:extLst>
          </p:cNvPr>
          <p:cNvSpPr txBox="1">
            <a:spLocks/>
          </p:cNvSpPr>
          <p:nvPr/>
        </p:nvSpPr>
        <p:spPr>
          <a:xfrm>
            <a:off x="13514260" y="3989978"/>
            <a:ext cx="3629881" cy="783838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3602" dirty="0">
                <a:solidFill>
                  <a:schemeClr val="dk1"/>
                </a:solidFill>
              </a:rPr>
              <a:t>Section 12</a:t>
            </a:r>
          </a:p>
        </p:txBody>
      </p:sp>
      <p:sp>
        <p:nvSpPr>
          <p:cNvPr id="27" name="Shape 128">
            <a:extLst>
              <a:ext uri="{FF2B5EF4-FFF2-40B4-BE49-F238E27FC236}">
                <a16:creationId xmlns:a16="http://schemas.microsoft.com/office/drawing/2014/main" id="{F518FBBD-2055-4911-96ED-C6CCB1A2389A}"/>
              </a:ext>
            </a:extLst>
          </p:cNvPr>
          <p:cNvSpPr txBox="1">
            <a:spLocks/>
          </p:cNvSpPr>
          <p:nvPr/>
        </p:nvSpPr>
        <p:spPr>
          <a:xfrm>
            <a:off x="13514260" y="4569762"/>
            <a:ext cx="6056879" cy="1156864"/>
          </a:xfrm>
          <a:prstGeom prst="rect">
            <a:avLst/>
          </a:prstGeom>
          <a:noFill/>
          <a:ln>
            <a:noFill/>
          </a:ln>
        </p:spPr>
        <p:txBody>
          <a:bodyPr lIns="182874" tIns="182874" rIns="182874" bIns="18287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4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Calibri"/>
              <a:buNone/>
              <a:defRPr sz="2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801" dirty="0">
                <a:solidFill>
                  <a:schemeClr val="dk2"/>
                </a:solidFill>
              </a:rPr>
              <a:t>Printing</a:t>
            </a:r>
          </a:p>
        </p:txBody>
      </p:sp>
    </p:spTree>
    <p:extLst>
      <p:ext uri="{BB962C8B-B14F-4D97-AF65-F5344CB8AC3E}">
        <p14:creationId xmlns:p14="http://schemas.microsoft.com/office/powerpoint/2010/main" val="286822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PH" sz="4400" dirty="0"/>
              <a:t>Hardware and Software Requirement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 host machine with a preferred operating system of Windows 7, 8 or 10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 minimum of 4 GB of RAM (8 GB recommended)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A system BIOS capable of Supporting </a:t>
            </a:r>
            <a:r>
              <a:rPr lang="en-US" sz="4000" dirty="0" err="1">
                <a:solidFill>
                  <a:srgbClr val="434343"/>
                </a:solidFill>
              </a:rPr>
              <a:t>VT+x</a:t>
            </a:r>
            <a:r>
              <a:rPr lang="en-US" sz="4000" dirty="0">
                <a:solidFill>
                  <a:srgbClr val="434343"/>
                </a:solidFill>
              </a:rPr>
              <a:t> virtualization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74814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6500" y="-60382"/>
            <a:ext cx="17653200" cy="1226792"/>
          </a:xfrm>
          <a:prstGeom prst="rect">
            <a:avLst/>
          </a:prstGeom>
        </p:spPr>
        <p:txBody>
          <a:bodyPr lIns="184008" tIns="184008" rIns="184008" bIns="184008" anchor="ctr" anchorCtr="0">
            <a:noAutofit/>
          </a:bodyPr>
          <a:lstStyle/>
          <a:p>
            <a:pPr lvl="0" algn="ctr"/>
            <a:r>
              <a:rPr lang="en-PH" sz="4400" dirty="0"/>
              <a:t>Prerequisites</a:t>
            </a:r>
            <a:endParaRPr lang="en" sz="4400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17500" y="1714824"/>
            <a:ext cx="17432400" cy="8189403"/>
          </a:xfrm>
          <a:prstGeom prst="rect">
            <a:avLst/>
          </a:prstGeom>
        </p:spPr>
        <p:txBody>
          <a:bodyPr lIns="184008" tIns="184008" rIns="184008" bIns="184008" anchor="t" anchorCtr="0">
            <a:noAutofit/>
          </a:bodyPr>
          <a:lstStyle/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1-3 years of experience working with Microsoft and/or Cisco networks.  </a:t>
            </a:r>
          </a:p>
          <a:p>
            <a:pPr marL="920169" indent="-715686">
              <a:buClr>
                <a:srgbClr val="434343"/>
              </a:buClr>
              <a:buChar char="●"/>
            </a:pPr>
            <a:r>
              <a:rPr lang="en-US" sz="4000" dirty="0">
                <a:solidFill>
                  <a:srgbClr val="434343"/>
                </a:solidFill>
              </a:rPr>
              <a:t>Basic knowledge of operating systems, networking principles, IP Addressing and DNS.</a:t>
            </a:r>
          </a:p>
        </p:txBody>
      </p:sp>
    </p:spTree>
    <p:extLst>
      <p:ext uri="{BB962C8B-B14F-4D97-AF65-F5344CB8AC3E}">
        <p14:creationId xmlns:p14="http://schemas.microsoft.com/office/powerpoint/2010/main" val="322845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781050" y="4028562"/>
            <a:ext cx="16444200" cy="1900337"/>
          </a:xfrm>
          <a:prstGeom prst="rect">
            <a:avLst/>
          </a:prstGeom>
        </p:spPr>
        <p:txBody>
          <a:bodyPr lIns="184008" tIns="184008" rIns="184008" bIns="184008" anchor="b" anchorCtr="0">
            <a:noAutofit/>
          </a:bodyPr>
          <a:lstStyle/>
          <a:p>
            <a:pPr lvl="0" algn="ctr"/>
            <a:r>
              <a:rPr lang="en-US" dirty="0"/>
              <a:t>Let’s Get Started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00649611"/>
      </p:ext>
    </p:extLst>
  </p:cSld>
  <p:clrMapOvr>
    <a:masterClrMapping/>
  </p:clrMapOvr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268</Words>
  <Application>Microsoft Office PowerPoint</Application>
  <PresentationFormat>Custom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Roboto</vt:lpstr>
      <vt:lpstr>Arial</vt:lpstr>
      <vt:lpstr>Packt</vt:lpstr>
      <vt:lpstr>Microsoft Windows 10 - Hands on Training</vt:lpstr>
      <vt:lpstr>Prof. K</vt:lpstr>
      <vt:lpstr>The Course Overview </vt:lpstr>
      <vt:lpstr>Network Design</vt:lpstr>
      <vt:lpstr>Section 1</vt:lpstr>
      <vt:lpstr>Section 6</vt:lpstr>
      <vt:lpstr>Hardware and Software Requirement</vt:lpstr>
      <vt:lpstr>Prerequisites</vt:lpstr>
      <vt:lpstr>Let’s Get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- Building a Blog Application</dc:title>
  <dc:creator>Expat</dc:creator>
  <cp:lastModifiedBy>Cliff Krahenbill</cp:lastModifiedBy>
  <cp:revision>59</cp:revision>
  <dcterms:modified xsi:type="dcterms:W3CDTF">2020-06-06T22:27:54Z</dcterms:modified>
</cp:coreProperties>
</file>